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embeddedFontLst>
    <p:embeddedFont>
      <p:font typeface="Noto Sans"/>
      <p:regular r:id="rId14"/>
      <p:bold r:id="rId15"/>
      <p:italic r:id="rId16"/>
      <p:boldItalic r:id="rId17"/>
    </p:embeddedFont>
    <p:embeddedFont>
      <p:font typeface="Oswald Light"/>
      <p:regular r:id="rId18"/>
      <p:bold r:id="rId19"/>
    </p:embeddedFont>
    <p:embeddedFont>
      <p:font typeface="Noto Sans Symbols"/>
      <p:regular r:id="rId20"/>
      <p:bold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g+DGnbyuK9gZBXsnGWJe0AXS2D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Symbols-regular.fntdata"/><Relationship Id="rId11" Type="http://schemas.openxmlformats.org/officeDocument/2006/relationships/slide" Target="slides/slide7.xml"/><Relationship Id="rId22" Type="http://schemas.openxmlformats.org/officeDocument/2006/relationships/font" Target="fonts/Oswald-regular.fntdata"/><Relationship Id="rId10" Type="http://schemas.openxmlformats.org/officeDocument/2006/relationships/slide" Target="slides/slide6.xml"/><Relationship Id="rId21" Type="http://schemas.openxmlformats.org/officeDocument/2006/relationships/font" Target="fonts/NotoSansSymbols-bold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otoSans-bold.fntdata"/><Relationship Id="rId14" Type="http://schemas.openxmlformats.org/officeDocument/2006/relationships/font" Target="fonts/NotoSans-regular.fntdata"/><Relationship Id="rId17" Type="http://schemas.openxmlformats.org/officeDocument/2006/relationships/font" Target="fonts/NotoSans-boldItalic.fntdata"/><Relationship Id="rId16" Type="http://schemas.openxmlformats.org/officeDocument/2006/relationships/font" Target="fonts/NotoSans-italic.fntdata"/><Relationship Id="rId5" Type="http://schemas.openxmlformats.org/officeDocument/2006/relationships/slide" Target="slides/slide1.xml"/><Relationship Id="rId19" Type="http://schemas.openxmlformats.org/officeDocument/2006/relationships/font" Target="fonts/OswaldLight-bold.fntdata"/><Relationship Id="rId6" Type="http://schemas.openxmlformats.org/officeDocument/2006/relationships/slide" Target="slides/slide2.xml"/><Relationship Id="rId18" Type="http://schemas.openxmlformats.org/officeDocument/2006/relationships/font" Target="fonts/Oswald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608406" y="4512376"/>
            <a:ext cx="8639776" cy="900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1" name="Google Shape;21;p12"/>
          <p:cNvSpPr txBox="1"/>
          <p:nvPr>
            <p:ph type="ctrTitle"/>
          </p:nvPr>
        </p:nvSpPr>
        <p:spPr>
          <a:xfrm>
            <a:off x="1608406" y="1720884"/>
            <a:ext cx="8639775" cy="27346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1624338" y="1255172"/>
            <a:ext cx="9297346" cy="10507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 rot="5400000">
            <a:off x="4645833" y="-602027"/>
            <a:ext cx="3254356" cy="9297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0" type="dt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1" type="ftr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title"/>
          </p:nvPr>
        </p:nvSpPr>
        <p:spPr>
          <a:xfrm rot="5400000">
            <a:off x="7985381" y="2555777"/>
            <a:ext cx="4100602" cy="18174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1" type="body"/>
          </p:nvPr>
        </p:nvSpPr>
        <p:spPr>
          <a:xfrm rot="5400000">
            <a:off x="3186201" y="-425962"/>
            <a:ext cx="4100602" cy="7780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0" type="dt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1" type="ftr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/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" type="body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0" type="dt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1" type="ftr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type="title"/>
          </p:nvPr>
        </p:nvSpPr>
        <p:spPr>
          <a:xfrm>
            <a:off x="1622474" y="2413788"/>
            <a:ext cx="8085116" cy="2737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" type="body"/>
          </p:nvPr>
        </p:nvSpPr>
        <p:spPr>
          <a:xfrm>
            <a:off x="1622474" y="1351721"/>
            <a:ext cx="8085118" cy="99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/>
          <p:nvPr>
            <p:ph type="title"/>
          </p:nvPr>
        </p:nvSpPr>
        <p:spPr>
          <a:xfrm>
            <a:off x="1615817" y="1272209"/>
            <a:ext cx="9164725" cy="10336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" type="body"/>
          </p:nvPr>
        </p:nvSpPr>
        <p:spPr>
          <a:xfrm>
            <a:off x="1615817" y="2425148"/>
            <a:ext cx="4188635" cy="3160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2" type="body"/>
          </p:nvPr>
        </p:nvSpPr>
        <p:spPr>
          <a:xfrm>
            <a:off x="6371355" y="2425148"/>
            <a:ext cx="4188635" cy="316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0" type="dt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1" type="ftr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2" type="sldNum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/>
          <p:nvPr>
            <p:ph type="title"/>
          </p:nvPr>
        </p:nvSpPr>
        <p:spPr>
          <a:xfrm>
            <a:off x="1017442" y="600817"/>
            <a:ext cx="10079497" cy="11687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" type="body"/>
          </p:nvPr>
        </p:nvSpPr>
        <p:spPr>
          <a:xfrm>
            <a:off x="1017442" y="1798488"/>
            <a:ext cx="4599587" cy="6684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16"/>
          <p:cNvSpPr txBox="1"/>
          <p:nvPr>
            <p:ph idx="2" type="body"/>
          </p:nvPr>
        </p:nvSpPr>
        <p:spPr>
          <a:xfrm>
            <a:off x="1017442" y="2777279"/>
            <a:ext cx="4599587" cy="32769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3" type="body"/>
          </p:nvPr>
        </p:nvSpPr>
        <p:spPr>
          <a:xfrm>
            <a:off x="6497352" y="1798488"/>
            <a:ext cx="4599588" cy="6684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6"/>
          <p:cNvSpPr txBox="1"/>
          <p:nvPr>
            <p:ph idx="4" type="body"/>
          </p:nvPr>
        </p:nvSpPr>
        <p:spPr>
          <a:xfrm>
            <a:off x="6497352" y="2777279"/>
            <a:ext cx="4599588" cy="32769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0" type="dt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1" type="ftr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50" name="Google Shape;50;p16"/>
          <p:cNvCxnSpPr/>
          <p:nvPr/>
        </p:nvCxnSpPr>
        <p:spPr>
          <a:xfrm>
            <a:off x="6571185" y="2593591"/>
            <a:ext cx="4525755" cy="0"/>
          </a:xfrm>
          <a:prstGeom prst="straightConnector1">
            <a:avLst/>
          </a:prstGeom>
          <a:noFill/>
          <a:ln cap="flat" cmpd="sng" w="38100">
            <a:solidFill>
              <a:srgbClr val="F07D9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" name="Google Shape;51;p16"/>
          <p:cNvCxnSpPr/>
          <p:nvPr/>
        </p:nvCxnSpPr>
        <p:spPr>
          <a:xfrm>
            <a:off x="1107503" y="2593591"/>
            <a:ext cx="4509526" cy="0"/>
          </a:xfrm>
          <a:prstGeom prst="straightConnector1">
            <a:avLst/>
          </a:prstGeom>
          <a:noFill/>
          <a:ln cap="flat" cmpd="sng" w="38100">
            <a:solidFill>
              <a:srgbClr val="F07D9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/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0" type="dt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1" type="ftr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2" type="sldNum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 txBox="1"/>
          <p:nvPr>
            <p:ph idx="10" type="dt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380121" y="1391478"/>
            <a:ext cx="3288432" cy="1951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" type="body"/>
          </p:nvPr>
        </p:nvSpPr>
        <p:spPr>
          <a:xfrm>
            <a:off x="6003235" y="920080"/>
            <a:ext cx="5312467" cy="5026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19"/>
          <p:cNvSpPr txBox="1"/>
          <p:nvPr>
            <p:ph idx="2" type="body"/>
          </p:nvPr>
        </p:nvSpPr>
        <p:spPr>
          <a:xfrm>
            <a:off x="1380121" y="3566727"/>
            <a:ext cx="3288432" cy="17663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8" name="Google Shape;68;p19"/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cap="flat" cmpd="sng" w="38100">
            <a:solidFill>
              <a:srgbClr val="F07D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1380120" y="1391478"/>
            <a:ext cx="3322510" cy="20375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/>
          <p:nvPr>
            <p:ph idx="2" type="pic"/>
          </p:nvPr>
        </p:nvSpPr>
        <p:spPr>
          <a:xfrm>
            <a:off x="5907143" y="931857"/>
            <a:ext cx="5351659" cy="499630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2" name="Google Shape;72;p20"/>
          <p:cNvSpPr txBox="1"/>
          <p:nvPr>
            <p:ph idx="1" type="body"/>
          </p:nvPr>
        </p:nvSpPr>
        <p:spPr>
          <a:xfrm>
            <a:off x="1380120" y="3742792"/>
            <a:ext cx="3322510" cy="15902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20"/>
          <p:cNvSpPr txBox="1"/>
          <p:nvPr>
            <p:ph idx="10" type="dt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1" type="ftr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2" type="sldNum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6" name="Google Shape;76;p20"/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cap="flat" cmpd="sng" w="38100">
            <a:solidFill>
              <a:srgbClr val="F07D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b="1" i="0" sz="2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  <a:lvl2pPr indent="-3302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11"/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cap="flat" cmpd="sng" w="38100">
            <a:solidFill>
              <a:srgbClr val="F07D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935884" y="934542"/>
            <a:ext cx="10321575" cy="4990932"/>
          </a:xfrm>
          <a:prstGeom prst="rect">
            <a:avLst/>
          </a:prstGeom>
          <a:noFill/>
          <a:ln cap="flat" cmpd="sng" w="38100">
            <a:solidFill>
              <a:srgbClr val="F07D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95" name="Google Shape;95;p1"/>
          <p:cNvSpPr txBox="1"/>
          <p:nvPr>
            <p:ph type="ctrTitle"/>
          </p:nvPr>
        </p:nvSpPr>
        <p:spPr>
          <a:xfrm>
            <a:off x="934541" y="1597225"/>
            <a:ext cx="3512334" cy="1831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ko-KR"/>
              <a:t> 사용자 추적 </a:t>
            </a:r>
            <a:br>
              <a:rPr lang="ko-KR"/>
            </a:br>
            <a:r>
              <a:rPr lang="ko-KR"/>
              <a:t> 쇼핑 카트 로봇</a:t>
            </a:r>
            <a:endParaRPr/>
          </a:p>
        </p:txBody>
      </p:sp>
      <p:sp>
        <p:nvSpPr>
          <p:cNvPr id="96" name="Google Shape;96;p1"/>
          <p:cNvSpPr txBox="1"/>
          <p:nvPr>
            <p:ph idx="1" type="subTitle"/>
          </p:nvPr>
        </p:nvSpPr>
        <p:spPr>
          <a:xfrm>
            <a:off x="1441700" y="3595870"/>
            <a:ext cx="2660037" cy="18317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B-5 조 이지~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DR_02124_조현석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 u="sng"/>
              <a:t>DR_ 02138_이대원</a:t>
            </a:r>
            <a:endParaRPr u="sng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DR_ 02121_지정배</a:t>
            </a:r>
            <a:endParaRPr/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1073" y="-4590"/>
            <a:ext cx="695092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/>
        </p:nvSpPr>
        <p:spPr>
          <a:xfrm>
            <a:off x="1305629" y="2126079"/>
            <a:ext cx="60969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Solution overview</a:t>
            </a:r>
            <a:endParaRPr b="0" i="0" sz="10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114300" lvl="0" marL="0" marR="0" rtl="0" algn="l">
              <a:spcBef>
                <a:spcPts val="21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Key Issues and Challenges</a:t>
            </a:r>
            <a:endParaRPr b="0" i="0" sz="10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114300" lvl="0" marL="0" marR="0" rtl="0" algn="l">
              <a:spcBef>
                <a:spcPts val="21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Required Solution Improvements</a:t>
            </a:r>
            <a:endParaRPr b="0" i="0" sz="10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114300" lvl="0" marL="0" marR="0" rtl="0" algn="l">
              <a:spcBef>
                <a:spcPts val="21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Lessons Learned</a:t>
            </a:r>
            <a:endParaRPr b="0" i="0" sz="10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114300" lvl="0" marL="0" marR="0" rtl="0" algn="l">
              <a:spcBef>
                <a:spcPts val="21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Team Contribution</a:t>
            </a:r>
            <a:endParaRPr b="0" i="0" sz="10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305629" y="1354861"/>
            <a:ext cx="60970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목차</a:t>
            </a:r>
            <a:endParaRPr b="0" i="0" sz="1800" u="none" cap="none" strike="noStrike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ko-KR" sz="1800" u="none" cap="none" strike="noStrike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</a:br>
            <a:endParaRPr sz="18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/>
        </p:nvSpPr>
        <p:spPr>
          <a:xfrm>
            <a:off x="1293355" y="1219849"/>
            <a:ext cx="60970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 Overview</a:t>
            </a:r>
            <a:endParaRPr sz="18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1293355" y="1989385"/>
            <a:ext cx="9728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ko-KR" sz="1800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i="0" lang="ko-KR" sz="18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고객을 따라다니며 쇼핑을 편안하게 할 수 있도록 도와주고 안내하는 시스템</a:t>
            </a:r>
            <a:r>
              <a:rPr b="0" i="0" lang="ko-KR" sz="18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 </a:t>
            </a:r>
            <a:endParaRPr b="1" i="0" sz="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114300" lvl="0" marL="0" marR="0" rtl="0" algn="l"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18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고객이 감지되었을 때 자동으로 작동하여 추적 및 계산대</a:t>
            </a:r>
            <a:endParaRPr b="0" i="0" sz="1800" u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안내를 수행, 이후 대기 위치로 자동 복귀</a:t>
            </a:r>
            <a:endParaRPr b="0" i="0" sz="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114300" lvl="0" marL="0" marR="0" rtl="0" algn="l"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18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관리자용 제어 창을 통해 로봇의 현재 위치와 상태를</a:t>
            </a: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18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실시간으로</a:t>
            </a:r>
            <a:endParaRPr b="0" i="0" sz="1800" u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확인이 가능하며, 필요에 따라 로봇의 동작을 직접 관리 가능</a:t>
            </a:r>
            <a:endParaRPr b="0" i="0" sz="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999999"/>
                </a:solidFill>
                <a:latin typeface="Noto Sans"/>
                <a:ea typeface="Noto Sans"/>
                <a:cs typeface="Noto Sans"/>
                <a:sym typeface="Noto Sans"/>
              </a:rPr>
              <a:t> </a:t>
            </a:r>
            <a:endParaRPr b="0" sz="18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ko-KR" sz="18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</a:br>
            <a:endParaRPr sz="18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0375" y="2343697"/>
            <a:ext cx="3735725" cy="31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/>
        </p:nvSpPr>
        <p:spPr>
          <a:xfrm>
            <a:off x="1293355" y="1219849"/>
            <a:ext cx="60970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Key Issues and Challenges</a:t>
            </a:r>
            <a:endParaRPr sz="18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1293355" y="1836985"/>
            <a:ext cx="97284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다른 Rccar를 동시에 인식할 때 following 하던 객체를 정상적으로 탐지 하지 못함.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-&gt; yolo tracking을 이용하여 Class ID와</a:t>
            </a:r>
            <a:endParaRPr sz="18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   </a:t>
            </a:r>
            <a:r>
              <a:rPr lang="ko-KR" sz="18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tracking ID를 생성  -&gt; </a:t>
            </a: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Track_id =1, Class=0 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    인 객체의 center point 만 추적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0" i="0" sz="1800" u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lang="ko-KR" sz="18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</a:br>
            <a:endParaRPr sz="18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150" y="2285375"/>
            <a:ext cx="4063301" cy="34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/>
          <p:nvPr/>
        </p:nvSpPr>
        <p:spPr>
          <a:xfrm>
            <a:off x="1293355" y="1219849"/>
            <a:ext cx="60970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Key Issues and Challenges</a:t>
            </a:r>
            <a:endParaRPr sz="18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1293355" y="1589181"/>
            <a:ext cx="97284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ko-KR" sz="18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 </a:t>
            </a:r>
            <a:r>
              <a:rPr lang="ko-KR" sz="18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Dummy 발견 및 회피 방법 모색</a:t>
            </a:r>
            <a:endParaRPr sz="18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800" u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 </a:t>
            </a:r>
            <a:r>
              <a:rPr lang="ko-KR" sz="18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-&gt; 더미를 미리 학습시켜 인식하도록 설정, </a:t>
            </a:r>
            <a:endParaRPr sz="18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      </a:t>
            </a:r>
            <a:r>
              <a:rPr lang="ko-KR" sz="18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더미의 위치에 따라 로봇이 회전</a:t>
            </a:r>
            <a:endParaRPr b="1" i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lang="ko-KR" sz="18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</a:br>
            <a:endParaRPr sz="18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24" name="Google Shape;1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475" y="1875401"/>
            <a:ext cx="4267224" cy="36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/>
          <p:nvPr/>
        </p:nvSpPr>
        <p:spPr>
          <a:xfrm>
            <a:off x="1293355" y="1219849"/>
            <a:ext cx="60970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Key Issues and Challenges</a:t>
            </a:r>
            <a:endParaRPr sz="18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30" name="Google Shape;130;p6"/>
          <p:cNvSpPr txBox="1"/>
          <p:nvPr/>
        </p:nvSpPr>
        <p:spPr>
          <a:xfrm>
            <a:off x="1293355" y="1633187"/>
            <a:ext cx="9728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ko-KR" sz="18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Detection 과정에서 객체가 너무 가까이 오면 bounding box가 잘려서 거리가 멀다고 인식함.</a:t>
            </a:r>
            <a:endParaRPr/>
          </a:p>
          <a:p>
            <a:pPr indent="0" lvl="0" marL="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  -&gt; bounding box가 카메라 프레임 </a:t>
            </a:r>
            <a:endParaRPr b="0" sz="18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      </a:t>
            </a:r>
            <a:r>
              <a:rPr b="0" lang="ko-KR" sz="18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아래에 닿게 되면 로봇 정지</a:t>
            </a:r>
            <a:br>
              <a:rPr b="0" lang="ko-KR" sz="18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</a:br>
            <a:endParaRPr sz="18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31" name="Google Shape;13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748" y="2389200"/>
            <a:ext cx="4632400" cy="321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/>
          <p:nvPr/>
        </p:nvSpPr>
        <p:spPr>
          <a:xfrm>
            <a:off x="1293355" y="1219849"/>
            <a:ext cx="60970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Required Solution Improvements</a:t>
            </a:r>
            <a:endParaRPr b="0" i="0" sz="10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1293355" y="1989385"/>
            <a:ext cx="97284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ko-KR" sz="18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카메라 인식 범위 밖에 있는 장애물 인식 방법 모색.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ko-KR" sz="18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 움직이는 장애물에 대한 </a:t>
            </a:r>
            <a:r>
              <a:rPr lang="ko-KR" sz="18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회피 방법 모색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14300" lvl="0" marL="0" marR="0" rtl="0" algn="l"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ko-KR" sz="18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사용자의 구매 내역을 database에 저장해 추후에 최적 경로 추천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rgbClr val="999999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999999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ko-KR" sz="18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</a:br>
            <a:endParaRPr sz="18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/>
          <p:nvPr/>
        </p:nvSpPr>
        <p:spPr>
          <a:xfrm>
            <a:off x="1293355" y="1219849"/>
            <a:ext cx="60970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Lessons Learned</a:t>
            </a:r>
            <a:endParaRPr b="0" i="0" sz="10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1293355" y="1989385"/>
            <a:ext cx="9728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 실무</a:t>
            </a:r>
            <a:r>
              <a:rPr lang="ko-KR" sz="18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에서 어떤 방식으로 아이디어를 기획하고 진행하는지에 대한 경험</a:t>
            </a:r>
            <a:endParaRPr sz="18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ko-KR" sz="18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testing 이 상세할 수록 문제 해결 시간이 감소함</a:t>
            </a:r>
            <a:endParaRPr sz="18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14300" lvl="0" marL="0" marR="0" rtl="0" algn="l"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ko-KR" sz="18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System design 과정에서 많이 정해둘 수록 </a:t>
            </a:r>
            <a:r>
              <a:rPr lang="ko-KR" sz="18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Assembling 이 간편해짐.</a:t>
            </a:r>
            <a:endParaRPr sz="18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rgbClr val="999999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999999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ko-KR" sz="18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</a:br>
            <a:endParaRPr sz="18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"/>
          <p:cNvSpPr txBox="1"/>
          <p:nvPr/>
        </p:nvSpPr>
        <p:spPr>
          <a:xfrm>
            <a:off x="1293355" y="1219849"/>
            <a:ext cx="60970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Team Contribution</a:t>
            </a:r>
            <a:endParaRPr b="0" i="0" sz="10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9" name="Google Shape;149;p10"/>
          <p:cNvSpPr txBox="1"/>
          <p:nvPr/>
        </p:nvSpPr>
        <p:spPr>
          <a:xfrm>
            <a:off x="1293355" y="1989385"/>
            <a:ext cx="9728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18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조현석(</a:t>
            </a: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PM)</a:t>
            </a:r>
            <a:r>
              <a:rPr b="0" i="0" lang="ko-KR" sz="18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: AMR 제어 알고리즘, Nav 제어 알고리즘 제작, </a:t>
            </a: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문서 작성</a:t>
            </a:r>
            <a:endParaRPr sz="18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18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이대원 : 발표, 데이터 labeling, Nav 제어 알고리즘 제작, </a:t>
            </a: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문서 작성</a:t>
            </a:r>
            <a:endParaRPr b="0" i="0" sz="1800" u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14300" lvl="0" marL="0" marR="0" rtl="0" algn="l"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ko-KR" sz="18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지정배 : yolo tracking 및 following 알고리즘 제작 </a:t>
            </a:r>
            <a:endParaRPr/>
          </a:p>
          <a:p>
            <a:pPr indent="0" lvl="0" marL="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rgbClr val="999999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999999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ko-KR" sz="18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</a:br>
            <a:endParaRPr sz="18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imelight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2025-01-21T05:34:58Z</dcterms:created>
  <dc:creator>지정배</dc:creator>
</cp:coreProperties>
</file>